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74" r:id="rId4"/>
    <p:sldId id="266" r:id="rId5"/>
    <p:sldId id="269" r:id="rId6"/>
    <p:sldId id="275" r:id="rId7"/>
    <p:sldId id="270" r:id="rId8"/>
    <p:sldId id="276" r:id="rId9"/>
    <p:sldId id="278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40172-2D31-4776-A5EE-222D67FC1109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EC617-12E0-4E04-9FA3-4AA9A238E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F469703AEF58A04AFD6DD17291212B8DD0AEFCAF1D214DF4871157A92004201777A3CA880B01C8A3020346339423816DF141BC8ABf3J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76672"/>
            <a:ext cx="7772400" cy="29237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Обеспечение жилыми помещениями детей-сирот и детей, оставшихся без попечения родителей, во Всеволожском районе Ленинградской области</a:t>
            </a:r>
            <a:endParaRPr lang="ru-RU" sz="3200" dirty="0"/>
          </a:p>
        </p:txBody>
      </p:sp>
      <p:pic>
        <p:nvPicPr>
          <p:cNvPr id="1026" name="Picture 2" descr="F:\диплом\c39bf3138aa3c535e6add3d2e2c990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728" y="3717032"/>
            <a:ext cx="345638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400" dirty="0" smtClean="0"/>
          </a:p>
          <a:p>
            <a:pPr algn="ctr"/>
            <a:endParaRPr lang="ru-RU" sz="4400" dirty="0"/>
          </a:p>
          <a:p>
            <a:pPr algn="ctr"/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95873"/>
            <a:ext cx="3240360" cy="24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76673"/>
            <a:ext cx="3456384" cy="229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746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5544616"/>
          </a:xfrm>
        </p:spPr>
        <p:txBody>
          <a:bodyPr>
            <a:normAutofit/>
          </a:bodyPr>
          <a:lstStyle/>
          <a:p>
            <a:pPr algn="ctr"/>
            <a:r>
              <a:rPr lang="ru-RU" sz="2800" b="0" u="sng" dirty="0" smtClean="0"/>
              <a:t>Основные федеральные НПА </a:t>
            </a:r>
            <a:br>
              <a:rPr lang="ru-RU" sz="2800" b="0" u="sng" dirty="0" smtClean="0"/>
            </a:br>
            <a:r>
              <a:rPr lang="ru-RU" sz="2800" b="0" u="sng" dirty="0" smtClean="0"/>
              <a:t>по обеспечению жилыми помещениями детей-сирот</a:t>
            </a:r>
            <a:r>
              <a:rPr lang="ru-RU" sz="3100" b="0" u="sng" dirty="0" smtClean="0"/>
              <a:t/>
            </a:r>
            <a:br>
              <a:rPr lang="ru-RU" sz="3100" b="0" u="sng" dirty="0" smtClean="0"/>
            </a:br>
            <a:r>
              <a:rPr lang="ru-RU" sz="3100" b="0" u="sng" dirty="0" smtClean="0"/>
              <a:t/>
            </a:r>
            <a:br>
              <a:rPr lang="ru-RU" sz="3100" b="0" u="sng" dirty="0" smtClean="0"/>
            </a:br>
            <a:r>
              <a:rPr lang="ru-RU" sz="2200" b="0" dirty="0" smtClean="0">
                <a:solidFill>
                  <a:schemeClr val="tx1"/>
                </a:solidFill>
              </a:rPr>
              <a:t>1. Федеральный закон "О дополнительных гарантиях по социальной поддержке детей-сирот и детей, оставшихся без попечения родителей" от 21.12.1996 N 159-ФЗ</a:t>
            </a:r>
            <a:br>
              <a:rPr lang="ru-RU" sz="2200" b="0" dirty="0" smtClean="0">
                <a:solidFill>
                  <a:schemeClr val="tx1"/>
                </a:solidFill>
              </a:rPr>
            </a:br>
            <a:r>
              <a:rPr lang="ru-RU" sz="2200" b="0" dirty="0" smtClean="0">
                <a:solidFill>
                  <a:schemeClr val="tx1"/>
                </a:solidFill>
              </a:rPr>
              <a:t/>
            </a:r>
            <a:br>
              <a:rPr lang="ru-RU" sz="2200" b="0" dirty="0" smtClean="0">
                <a:solidFill>
                  <a:schemeClr val="tx1"/>
                </a:solidFill>
              </a:rPr>
            </a:br>
            <a:r>
              <a:rPr lang="ru-RU" sz="2200" b="0" dirty="0" smtClean="0">
                <a:solidFill>
                  <a:schemeClr val="tx1"/>
                </a:solidFill>
              </a:rPr>
              <a:t>2. Постановление Правительства РФ от 04.04.2019 N 397 "О формировании списка детей-сирот и детей, оставшихся без попечения родителей,…., которые подлежат обеспечению жилыми помещениями…» </a:t>
            </a:r>
            <a:r>
              <a:rPr lang="ru-RU" sz="22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+mn-lt"/>
              </a:rPr>
            </a:br>
            <a:endParaRPr lang="ru-RU" sz="22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74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600" u="sng" dirty="0" smtClean="0">
                <a:solidFill>
                  <a:schemeClr val="accent1"/>
                </a:solidFill>
              </a:rPr>
              <a:t>Основные региональные НПА по обеспечению жильем детей-сирот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sz="2600" dirty="0" smtClean="0"/>
              <a:t>   1. Областной закон Ленинградской области от 28.07.2005 N 65-оз "О социальной поддержке детей-сирот и детей, оставшихся без попечения родителей, в Ленинградской области»;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2. Областной закон Ленинградской области от 17.06.2011 N 47-оз "О наделении органов местного самоуправления муниципальных образований Ленинградской области отдельным государственным полномочием..»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3. Областной закон Ленинградской области </a:t>
            </a:r>
            <a:r>
              <a:rPr lang="ru-RU" sz="2600" smtClean="0"/>
              <a:t>от </a:t>
            </a:r>
            <a:r>
              <a:rPr lang="ru-RU" sz="2600" smtClean="0"/>
              <a:t>22.12.2020 </a:t>
            </a:r>
            <a:r>
              <a:rPr lang="ru-RU" sz="2600" dirty="0" smtClean="0"/>
              <a:t>N 143-оз «Об областном бюджете Ленинградской области на 2021 год и на плановый период 2022 и 2023 годов»</a:t>
            </a:r>
            <a:endParaRPr lang="ru-RU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37112"/>
            <a:ext cx="8183880" cy="1440160"/>
          </a:xfrm>
        </p:spPr>
        <p:txBody>
          <a:bodyPr anchor="b" anchorCtr="0"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70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chemeClr val="accent1"/>
                </a:solidFill>
              </a:rPr>
              <a:t>Стоимость 1 кв.м. жилья для обеспечения детей-сирот</a:t>
            </a:r>
            <a:endParaRPr lang="ru-RU" u="sng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Стоимость 1 кв.м. жилья устанавливается ежеквартально в соответствии с Методикой расчета средней рыночной стоимости одного квадратного метра общей площади жилья для обеспечения жилыми помещениями детей-сирот, детей, оставшихся без попечения родителей, а также лиц из числа детей-сирот, детей, оставшихся без попечения родителей (далее - Методика), утвержденной постановлением администрации МО «Всеволожский муниципальный район» Ленинградской области от 19.02.2020 г. № 480.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solidFill>
                  <a:schemeClr val="accent1"/>
                </a:solidFill>
              </a:rPr>
              <a:t>Нуждаемость в обеспечении детей-сирот жилыми помещениями.</a:t>
            </a:r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  По состоянию на текущую дату в 2021 году необходимо приобрести </a:t>
            </a:r>
          </a:p>
          <a:p>
            <a:pPr algn="ctr">
              <a:buNone/>
            </a:pPr>
            <a:r>
              <a:rPr lang="ru-RU" sz="3200" b="1" dirty="0" smtClean="0"/>
              <a:t>102 </a:t>
            </a:r>
          </a:p>
          <a:p>
            <a:pPr algn="ctr">
              <a:buNone/>
            </a:pPr>
            <a:r>
              <a:rPr lang="ru-RU" sz="2400" dirty="0" smtClean="0"/>
              <a:t>жилых помещения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197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chemeClr val="accent1"/>
                </a:solidFill>
              </a:rPr>
              <a:t>Требования к количеству квартир </a:t>
            </a:r>
          </a:p>
          <a:p>
            <a:pPr algn="ctr">
              <a:buNone/>
            </a:pPr>
            <a:r>
              <a:rPr lang="ru-RU" u="sng" dirty="0" smtClean="0">
                <a:solidFill>
                  <a:schemeClr val="accent1"/>
                </a:solidFill>
              </a:rPr>
              <a:t>в одном доме 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200" dirty="0" smtClean="0"/>
              <a:t>Общее количество жилых помещений в виде </a:t>
            </a:r>
            <a:r>
              <a:rPr lang="ru-RU" sz="2200" dirty="0" smtClean="0">
                <a:solidFill>
                  <a:schemeClr val="tx2"/>
                </a:solidFill>
              </a:rPr>
              <a:t>квартир </a:t>
            </a:r>
            <a:r>
              <a:rPr lang="ru-RU" sz="2200" dirty="0" smtClean="0">
                <a:solidFill>
                  <a:schemeClr val="tx2"/>
                </a:solidFill>
                <a:hlinkClick r:id="rId2"/>
              </a:rPr>
              <a:t>в одном многоквартирном доме, не может превышать </a:t>
            </a:r>
            <a:r>
              <a:rPr lang="ru-RU" sz="2200" b="1" dirty="0" smtClean="0">
                <a:solidFill>
                  <a:schemeClr val="tx2"/>
                </a:solidFill>
                <a:hlinkClick r:id="rId2"/>
              </a:rPr>
              <a:t>25 процентов </a:t>
            </a:r>
            <a:r>
              <a:rPr lang="ru-RU" sz="2200" dirty="0" smtClean="0">
                <a:solidFill>
                  <a:schemeClr val="tx2"/>
                </a:solidFill>
                <a:hlinkClick r:id="rId2"/>
              </a:rPr>
              <a:t>от общего количества квартир в этом многоквартирном доме, за исключением населенных пунктов </a:t>
            </a:r>
          </a:p>
          <a:p>
            <a:pPr algn="ctr">
              <a:buNone/>
            </a:pPr>
            <a:r>
              <a:rPr lang="ru-RU" sz="2200" dirty="0" smtClean="0">
                <a:solidFill>
                  <a:schemeClr val="tx2"/>
                </a:solidFill>
                <a:hlinkClick r:id="rId2"/>
              </a:rPr>
              <a:t>с численностью жителей менее 10 тысяч человек, а также многоквартирных домов, количество квартир в которых составляет </a:t>
            </a:r>
            <a:r>
              <a:rPr lang="ru-RU" sz="2200" b="1" dirty="0" smtClean="0">
                <a:solidFill>
                  <a:schemeClr val="tx2"/>
                </a:solidFill>
                <a:hlinkClick r:id="rId2"/>
              </a:rPr>
              <a:t>менее десяти</a:t>
            </a:r>
          </a:p>
          <a:p>
            <a:pPr algn="ctr">
              <a:buNone/>
            </a:pPr>
            <a:r>
              <a:rPr lang="ru-RU" sz="2200" dirty="0" smtClean="0">
                <a:solidFill>
                  <a:schemeClr val="tx2"/>
                </a:solidFill>
                <a:hlinkClick r:id="rId2"/>
              </a:rPr>
              <a:t> (п.7 ст.8 159-ФЗ)</a:t>
            </a:r>
            <a:endParaRPr lang="ru-R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chemeClr val="accent1"/>
                </a:solidFill>
              </a:rPr>
              <a:t>Приобретение жилых помещений для детей-сирот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   	</a:t>
            </a:r>
            <a:r>
              <a:rPr lang="ru-RU" sz="2000" dirty="0" smtClean="0"/>
              <a:t>Жилые помещения приобретаются путём проведения электронных торгов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муниципальный нужд».</a:t>
            </a:r>
          </a:p>
          <a:p>
            <a:pPr>
              <a:buNone/>
            </a:pPr>
            <a:r>
              <a:rPr lang="ru-RU" sz="2000" dirty="0" smtClean="0"/>
              <a:t>   	Для участия в электронных торгах необходимо пройти регистрацию на сайте</a:t>
            </a:r>
            <a:r>
              <a:rPr lang="en-US" sz="2000" dirty="0" smtClean="0"/>
              <a:t> zakupki.gov.ru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	Требуется  квалифицированная электронная цифровая подпись для участия в электронных торгах.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chemeClr val="accent1"/>
                </a:solidFill>
              </a:rPr>
              <a:t>Предложения по увеличению количества приобретаемых жилых помещений </a:t>
            </a:r>
          </a:p>
          <a:p>
            <a:pPr algn="ctr">
              <a:buNone/>
            </a:pPr>
            <a:endParaRPr lang="ru-RU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2000" dirty="0" smtClean="0"/>
              <a:t>Создание раздела «Жилье сирот Всеволожский район ЛО»:</a:t>
            </a:r>
          </a:p>
          <a:p>
            <a:r>
              <a:rPr lang="ru-RU" sz="2000" dirty="0" smtClean="0"/>
              <a:t>на сайте администрации </a:t>
            </a:r>
          </a:p>
          <a:p>
            <a:r>
              <a:rPr lang="ru-RU" sz="2000" dirty="0" smtClean="0"/>
              <a:t>в соц.сети </a:t>
            </a:r>
            <a:r>
              <a:rPr lang="ru-RU" sz="2000" dirty="0" err="1" smtClean="0"/>
              <a:t>Вконтакте</a:t>
            </a:r>
            <a:r>
              <a:rPr lang="ru-RU" sz="2000" dirty="0" smtClean="0"/>
              <a:t> – Комитет по социальным вопросам Всеволожска </a:t>
            </a:r>
          </a:p>
          <a:p>
            <a:r>
              <a:rPr lang="ru-RU" sz="2000" dirty="0" smtClean="0"/>
              <a:t>на сайте Комитета по социальным вопросам </a:t>
            </a:r>
            <a:r>
              <a:rPr lang="en-US" sz="2000" dirty="0" smtClean="0"/>
              <a:t>vsevksv.ru</a:t>
            </a:r>
            <a:endParaRPr lang="ru-RU" sz="2000" dirty="0" smtClean="0"/>
          </a:p>
          <a:p>
            <a:r>
              <a:rPr lang="ru-RU" sz="2000" dirty="0" smtClean="0"/>
              <a:t>Рассмотрение вопроса о возможности строительства многоквартирных жилых домов </a:t>
            </a:r>
            <a:endParaRPr lang="en-US" sz="2000" dirty="0" smtClean="0"/>
          </a:p>
          <a:p>
            <a:pPr>
              <a:buNone/>
            </a:pPr>
            <a:r>
              <a:rPr lang="ru-RU" sz="2000" dirty="0" smtClean="0"/>
              <a:t>необходимой </a:t>
            </a:r>
            <a:r>
              <a:rPr lang="ru-RU" sz="2000" dirty="0" err="1" smtClean="0"/>
              <a:t>квартирографии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93096"/>
            <a:ext cx="2389177" cy="161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u="sng" dirty="0" smtClean="0">
                <a:solidFill>
                  <a:schemeClr val="accent1"/>
                </a:solidFill>
              </a:rPr>
              <a:t>Контакты</a:t>
            </a:r>
          </a:p>
          <a:p>
            <a:pPr algn="ctr">
              <a:buNone/>
            </a:pPr>
            <a:endParaRPr lang="ru-RU" sz="2400" u="sng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ru-RU" sz="2000" dirty="0" smtClean="0"/>
              <a:t>	Комитет по социальным вопросам администрации МО «Всеволожский муниципальный район» Ленинградской области:</a:t>
            </a:r>
          </a:p>
          <a:p>
            <a:pPr algn="just">
              <a:buNone/>
            </a:pPr>
            <a:r>
              <a:rPr lang="ru-RU" sz="2000" dirty="0" smtClean="0"/>
              <a:t>	сайт - </a:t>
            </a:r>
            <a:r>
              <a:rPr lang="en-US" sz="2000" dirty="0" smtClean="0"/>
              <a:t>vsevksv.ru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	группа </a:t>
            </a:r>
            <a:r>
              <a:rPr lang="ru-RU" sz="2000" dirty="0" err="1" smtClean="0"/>
              <a:t>Вконтакте</a:t>
            </a:r>
            <a:r>
              <a:rPr lang="ru-RU" sz="2000" dirty="0" smtClean="0"/>
              <a:t> - Комитет по социальным вопросам Всеволожска</a:t>
            </a:r>
          </a:p>
          <a:p>
            <a:pPr algn="just">
              <a:buNone/>
            </a:pPr>
            <a:r>
              <a:rPr lang="ru-RU" sz="2000" dirty="0" smtClean="0"/>
              <a:t>	тел. 8(8370)20316, 8(81370)31741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613</TotalTime>
  <Words>246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Обеспечение жилыми помещениями детей-сирот и детей, оставшихся без попечения родителей, во Всеволожском районе Ленинградской области</vt:lpstr>
      <vt:lpstr>Основные федеральные НПА  по обеспечению жилыми помещениями детей-сирот  1. Федеральный закон "О дополнительных гарантиях по социальной поддержке детей-сирот и детей, оставшихся без попечения родителей" от 21.12.1996 N 159-ФЗ  2. Постановление Правительства РФ от 04.04.2019 N 397 "О формировании списка детей-сирот и детей, оставшихся без попечения родителей,…., которые подлежат обеспечению жилыми помещениями…»  </vt:lpstr>
      <vt:lpstr>Слайд 3</vt:lpstr>
      <vt:lpstr>    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жилыми помещениями детей-сирот и детей, оставшихся без попечения родителей на территории Псковской области</dc:title>
  <dc:creator>Домашний</dc:creator>
  <cp:lastModifiedBy>011</cp:lastModifiedBy>
  <cp:revision>127</cp:revision>
  <dcterms:created xsi:type="dcterms:W3CDTF">2016-04-18T12:48:12Z</dcterms:created>
  <dcterms:modified xsi:type="dcterms:W3CDTF">2021-01-22T06:39:18Z</dcterms:modified>
</cp:coreProperties>
</file>